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809" r:id="rId2"/>
    <p:sldId id="742" r:id="rId3"/>
    <p:sldId id="749" r:id="rId4"/>
    <p:sldId id="743" r:id="rId5"/>
    <p:sldId id="744" r:id="rId6"/>
    <p:sldId id="745" r:id="rId7"/>
    <p:sldId id="750" r:id="rId8"/>
    <p:sldId id="755" r:id="rId9"/>
    <p:sldId id="756" r:id="rId10"/>
    <p:sldId id="771" r:id="rId11"/>
    <p:sldId id="758" r:id="rId12"/>
    <p:sldId id="759" r:id="rId13"/>
    <p:sldId id="760" r:id="rId14"/>
    <p:sldId id="761" r:id="rId15"/>
    <p:sldId id="762" r:id="rId16"/>
    <p:sldId id="763" r:id="rId17"/>
    <p:sldId id="766" r:id="rId18"/>
    <p:sldId id="764" r:id="rId19"/>
    <p:sldId id="765" r:id="rId20"/>
    <p:sldId id="768" r:id="rId21"/>
    <p:sldId id="769" r:id="rId22"/>
    <p:sldId id="770" r:id="rId23"/>
    <p:sldId id="757" r:id="rId24"/>
    <p:sldId id="772" r:id="rId25"/>
    <p:sldId id="775" r:id="rId26"/>
    <p:sldId id="776" r:id="rId27"/>
    <p:sldId id="774" r:id="rId28"/>
    <p:sldId id="810" r:id="rId29"/>
    <p:sldId id="778" r:id="rId30"/>
    <p:sldId id="779" r:id="rId31"/>
    <p:sldId id="780" r:id="rId32"/>
    <p:sldId id="781" r:id="rId33"/>
    <p:sldId id="782" r:id="rId34"/>
    <p:sldId id="777" r:id="rId35"/>
    <p:sldId id="783" r:id="rId36"/>
    <p:sldId id="751" r:id="rId37"/>
    <p:sldId id="784" r:id="rId38"/>
    <p:sldId id="785" r:id="rId39"/>
    <p:sldId id="786" r:id="rId40"/>
    <p:sldId id="787" r:id="rId41"/>
    <p:sldId id="805" r:id="rId42"/>
    <p:sldId id="790" r:id="rId43"/>
    <p:sldId id="804" r:id="rId44"/>
    <p:sldId id="792" r:id="rId45"/>
    <p:sldId id="793" r:id="rId46"/>
    <p:sldId id="794" r:id="rId47"/>
    <p:sldId id="796" r:id="rId48"/>
    <p:sldId id="797" r:id="rId49"/>
    <p:sldId id="806" r:id="rId50"/>
    <p:sldId id="799" r:id="rId51"/>
    <p:sldId id="798" r:id="rId52"/>
    <p:sldId id="802" r:id="rId53"/>
    <p:sldId id="801" r:id="rId54"/>
    <p:sldId id="803" r:id="rId55"/>
    <p:sldId id="807" r:id="rId56"/>
    <p:sldId id="808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5859"/>
  </p:normalViewPr>
  <p:slideViewPr>
    <p:cSldViewPr snapToGrid="0" snapToObjects="1">
      <p:cViewPr varScale="1">
        <p:scale>
          <a:sx n="120" d="100"/>
          <a:sy n="12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E84BE-6A89-394E-92C5-9C96B5F3F3E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A76E-5395-AC44-B5E3-28E03823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1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this is going to be the same idea, and I can already see that I can re-use something – the post-confirmation display phase is exactly like the labelling trials during training, so I can re-use code there. But now I will be adding in choices. And a tricky thing – what I show during the post-confirmation display will depend on what they clicked on - *contingent trials*, very typical in experiments involving any kind of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2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1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6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2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3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5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from the hello world example in the </a:t>
            </a:r>
            <a:r>
              <a:rPr lang="en-US" dirty="0" err="1"/>
              <a:t>jsPsych</a:t>
            </a:r>
            <a:r>
              <a:rPr lang="en-US" dirty="0"/>
              <a:t> starter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3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7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*definitely* going to need a consent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2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1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8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hard as it sounds – and you can also use this to make superficial changes, add extra text fields, make a 2-image plugin,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them the conditionals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see I have to present an image plus some text in observation trials. In production trials, I have to present an image plus two buttons. image-button-response plugin will allow me to do all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9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2A76E-5395-AC44-B5E3-28E038231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5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5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4AB6-C579-F542-80AC-7CCF6D3C8D8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344F-7DCE-3F48-8127-6CE19A1B5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1/" TargetMode="External"/><Relationship Id="rId7" Type="http://schemas.openxmlformats.org/officeDocument/2006/relationships/hyperlink" Target="https://github.com/jspsych/jsPsych/discussions" TargetMode="External"/><Relationship Id="rId2" Type="http://schemas.openxmlformats.org/officeDocument/2006/relationships/hyperlink" Target="https://kennysmithed.github.io/oels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vingresearchonline.info/" TargetMode="External"/><Relationship Id="rId5" Type="http://schemas.openxmlformats.org/officeDocument/2006/relationships/hyperlink" Target="https://www.jspsych.org/" TargetMode="External"/><Relationship Id="rId4" Type="http://schemas.openxmlformats.org/officeDocument/2006/relationships/hyperlink" Target="https://github.com/kennysmithed/evwall_talsmith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media-preloading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nnysmithed.github.io/oels2020/oels_practical_wk6.html" TargetMode="External"/><Relationship Id="rId2" Type="http://schemas.openxmlformats.org/officeDocument/2006/relationships/hyperlink" Target="https://www.jspsych.org/overview/dat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overview/timeline/#conditional-timelin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ych.org/plugins/list-of-plugin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ennysmithed.github.io/oels2020/oels_practical_wk6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Building online experiments 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4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524001"/>
            <a:ext cx="184354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473201"/>
            <a:ext cx="2139900" cy="6368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7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458557" cy="10535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1000ms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235716"/>
            <a:ext cx="1880957" cy="1513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1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59"/>
          <a:stretch/>
        </p:blipFill>
        <p:spPr>
          <a:xfrm>
            <a:off x="425231" y="3263901"/>
            <a:ext cx="7252138" cy="1066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24200" y="2915167"/>
            <a:ext cx="331658" cy="11234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809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9150" y="2756416"/>
            <a:ext cx="114251" cy="6471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346299" y="2110085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59150" y="1416424"/>
            <a:ext cx="2957556" cy="69366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3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40100" y="2756416"/>
            <a:ext cx="196801" cy="863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625699" y="2110085"/>
            <a:ext cx="26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This specific image is called object2.png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940100" y="1353671"/>
            <a:ext cx="3075218" cy="7564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5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A899B8-F17A-1748-9D70-D52CD3F02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59344" y="2848749"/>
            <a:ext cx="198256" cy="952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744942" y="2202418"/>
            <a:ext cx="302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along with label using the </a:t>
            </a:r>
            <a:r>
              <a:rPr lang="en-US" b="1" dirty="0">
                <a:solidFill>
                  <a:srgbClr val="0070C0"/>
                </a:solidFill>
              </a:rPr>
              <a:t>prompt</a:t>
            </a:r>
            <a:r>
              <a:rPr lang="en-US" dirty="0">
                <a:solidFill>
                  <a:srgbClr val="0070C0"/>
                </a:solidFill>
              </a:rPr>
              <a:t> parameter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57600" y="1066800"/>
            <a:ext cx="2829435" cy="113561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2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477A1F-0400-F148-8650-531CD0918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60943" y="2756416"/>
            <a:ext cx="541481" cy="125080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1846542" y="2387084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it for 2000ms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60943" y="2070847"/>
            <a:ext cx="2773692" cy="3162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8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4A5C95-5256-1C46-93E8-570CD0634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7" b="55744"/>
          <a:stretch/>
        </p:blipFill>
        <p:spPr>
          <a:xfrm>
            <a:off x="416267" y="3253086"/>
            <a:ext cx="7252138" cy="12102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146612" y="2915167"/>
            <a:ext cx="309246" cy="129824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2141457" y="2545835"/>
            <a:ext cx="26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response required!</a:t>
            </a:r>
          </a:p>
        </p:txBody>
      </p:sp>
    </p:spTree>
    <p:extLst>
      <p:ext uri="{BB962C8B-B14F-4D97-AF65-F5344CB8AC3E}">
        <p14:creationId xmlns:p14="http://schemas.microsoft.com/office/powerpoint/2010/main" val="346181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9803-5036-C84C-8859-13A2BD06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and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3F33-C383-B043-8EF9-5215C1A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: a programming language that runs in web browsers</a:t>
            </a:r>
          </a:p>
          <a:p>
            <a:pPr marL="0" indent="0">
              <a:buNone/>
            </a:pPr>
            <a:r>
              <a:rPr lang="en-US" dirty="0" err="1"/>
              <a:t>jsPsych</a:t>
            </a:r>
            <a:r>
              <a:rPr lang="en-US" dirty="0"/>
              <a:t>: a library that makes it easy to build experiments (</a:t>
            </a:r>
            <a:r>
              <a:rPr lang="en-US" dirty="0">
                <a:hlinkClick r:id="rId3"/>
              </a:rPr>
              <a:t>https://www.jspsych.org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BA267-87A5-9249-87C5-72EBA4F5055C}"/>
              </a:ext>
            </a:extLst>
          </p:cNvPr>
          <p:cNvSpPr/>
          <p:nvPr/>
        </p:nvSpPr>
        <p:spPr>
          <a:xfrm>
            <a:off x="628650" y="3101024"/>
            <a:ext cx="6457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</a:rPr>
              <a:t>de Leeuw, J. R. (2015). </a:t>
            </a:r>
            <a:r>
              <a:rPr lang="en-GB" dirty="0" err="1">
                <a:latin typeface="Roboto" panose="02000000000000000000" pitchFamily="2" charset="0"/>
              </a:rPr>
              <a:t>jsPsych</a:t>
            </a:r>
            <a:r>
              <a:rPr lang="en-GB" dirty="0">
                <a:latin typeface="Roboto" panose="02000000000000000000" pitchFamily="2" charset="0"/>
              </a:rPr>
              <a:t>: A JavaScript library for creating </a:t>
            </a:r>
            <a:r>
              <a:rPr lang="en-GB" dirty="0" err="1">
                <a:latin typeface="Roboto" panose="02000000000000000000" pitchFamily="2" charset="0"/>
              </a:rPr>
              <a:t>behavioral</a:t>
            </a:r>
            <a:r>
              <a:rPr lang="en-GB" dirty="0">
                <a:latin typeface="Roboto" panose="02000000000000000000" pitchFamily="2" charset="0"/>
              </a:rPr>
              <a:t> experiments in a web browser. </a:t>
            </a:r>
            <a:r>
              <a:rPr lang="en-GB" i="1" dirty="0" err="1">
                <a:latin typeface="Roboto" panose="02000000000000000000" pitchFamily="2" charset="0"/>
              </a:rPr>
              <a:t>Behavior</a:t>
            </a:r>
            <a:r>
              <a:rPr lang="en-GB" i="1" dirty="0">
                <a:latin typeface="Roboto" panose="02000000000000000000" pitchFamily="2" charset="0"/>
              </a:rPr>
              <a:t> Research Methods</a:t>
            </a:r>
            <a:r>
              <a:rPr lang="en-GB" dirty="0">
                <a:latin typeface="Roboto" panose="02000000000000000000" pitchFamily="2" charset="0"/>
              </a:rPr>
              <a:t>, </a:t>
            </a:r>
            <a:r>
              <a:rPr lang="en-GB" i="1" dirty="0">
                <a:latin typeface="Roboto" panose="02000000000000000000" pitchFamily="2" charset="0"/>
              </a:rPr>
              <a:t>47</a:t>
            </a:r>
            <a:r>
              <a:rPr lang="en-GB" dirty="0">
                <a:latin typeface="Roboto" panose="02000000000000000000" pitchFamily="2" charset="0"/>
              </a:rPr>
              <a:t>, 1-12. doi:10.3758/s13428-014-0458-y.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8C692-BF06-A24E-A00E-816C1E2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4" y="2622889"/>
            <a:ext cx="1253067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197F-03E0-914C-9474-F8392C2BD7EB}"/>
              </a:ext>
            </a:extLst>
          </p:cNvPr>
          <p:cNvSpPr txBox="1"/>
          <p:nvPr/>
        </p:nvSpPr>
        <p:spPr>
          <a:xfrm flipH="1">
            <a:off x="7174110" y="4502489"/>
            <a:ext cx="160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Josh de Leeuw</a:t>
            </a:r>
          </a:p>
          <a:p>
            <a:r>
              <a:rPr lang="en-US" i="1" dirty="0"/>
              <a:t>Vassar College</a:t>
            </a:r>
          </a:p>
        </p:txBody>
      </p:sp>
    </p:spTree>
    <p:extLst>
      <p:ext uri="{BB962C8B-B14F-4D97-AF65-F5344CB8AC3E}">
        <p14:creationId xmlns:p14="http://schemas.microsoft.com/office/powerpoint/2010/main" val="2938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47" b="35156"/>
          <a:stretch/>
        </p:blipFill>
        <p:spPr>
          <a:xfrm>
            <a:off x="416267" y="3295401"/>
            <a:ext cx="7252138" cy="9771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258235" y="2782332"/>
            <a:ext cx="2986045" cy="92009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631429" y="2413000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135906" y="1622612"/>
            <a:ext cx="108374" cy="7903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2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12" b="9988"/>
          <a:stretch/>
        </p:blipFill>
        <p:spPr>
          <a:xfrm>
            <a:off x="353514" y="3281332"/>
            <a:ext cx="7252138" cy="1136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12024" y="3095100"/>
            <a:ext cx="2546773" cy="5176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5245946" y="2725768"/>
            <a:ext cx="322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 (different) image + label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58797" y="1353671"/>
            <a:ext cx="1083932" cy="137209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E7011-DF8C-4747-B516-D03E3B36305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29318" y="3095100"/>
            <a:ext cx="3129479" cy="7597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8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4770258" y="381000"/>
            <a:ext cx="4234042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FE7D0-AE27-C643-A2F9-94E1CCA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35" b="896"/>
          <a:stretch/>
        </p:blipFill>
        <p:spPr>
          <a:xfrm>
            <a:off x="353514" y="4445000"/>
            <a:ext cx="7252138" cy="4407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CC3B-2DC0-7640-B0D3-F4821C45F0E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263153" y="3668931"/>
            <a:ext cx="2921698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462C4-136B-644D-9503-35C95791192C}"/>
              </a:ext>
            </a:extLst>
          </p:cNvPr>
          <p:cNvSpPr txBox="1"/>
          <p:nvPr/>
        </p:nvSpPr>
        <p:spPr>
          <a:xfrm>
            <a:off x="4572000" y="3022600"/>
            <a:ext cx="322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String many trials together to form a </a:t>
            </a:r>
            <a:r>
              <a:rPr lang="en-US" b="1" dirty="0">
                <a:solidFill>
                  <a:srgbClr val="0070C0"/>
                </a:solidFill>
              </a:rPr>
              <a:t>timeline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201EE-EFF0-F54E-B8BE-91BB78BFD3E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69859" y="2483224"/>
            <a:ext cx="814992" cy="53937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DCE32B-4F61-CC4D-A44F-80BBF178440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113929" y="2264398"/>
            <a:ext cx="70922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1D8CE9-7E2B-F942-9E0B-C6DA04C58EE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2264398"/>
            <a:ext cx="906231" cy="75820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68804-E9FB-7744-B683-540DEF314BE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84851" y="1971318"/>
            <a:ext cx="1686161" cy="10512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D2139F-9521-0D49-B782-FA97749670E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03059" y="3668931"/>
            <a:ext cx="1881792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BD50-661C-0F4A-BFC5-C5D31FE91D6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41576" y="3668931"/>
            <a:ext cx="743275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4CD647-8778-064C-B4DF-6FD5F5A3621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84851" y="3668931"/>
            <a:ext cx="426221" cy="87617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0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912180" y="2756416"/>
            <a:ext cx="216502" cy="8544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795159" y="2110085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image-button-response plugin to show image </a:t>
            </a:r>
            <a:r>
              <a:rPr lang="en-US" b="1" dirty="0">
                <a:solidFill>
                  <a:srgbClr val="0070C0"/>
                </a:solidFill>
              </a:rPr>
              <a:t>and get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912180" y="1524001"/>
            <a:ext cx="1890512" cy="58608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8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41158D-1438-2048-BF66-A5A61BBFAC0D}"/>
              </a:ext>
            </a:extLst>
          </p:cNvPr>
          <p:cNvCxnSpPr>
            <a:cxnSpLocks/>
          </p:cNvCxnSpPr>
          <p:nvPr/>
        </p:nvCxnSpPr>
        <p:spPr>
          <a:xfrm flipH="1">
            <a:off x="4329953" y="3086102"/>
            <a:ext cx="1434353" cy="110301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726618" y="2743201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choices</a:t>
            </a:r>
            <a:r>
              <a:rPr lang="en-US" dirty="0">
                <a:solidFill>
                  <a:srgbClr val="0070C0"/>
                </a:solidFill>
              </a:rPr>
              <a:t> parameter contains labels for buttons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75412" y="1753968"/>
            <a:ext cx="868227" cy="98923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7D0FD-4ED8-694E-AB26-01F3CE1D44D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77437" y="1753969"/>
            <a:ext cx="366202" cy="989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9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7F41EF-FAF3-CE4D-B6D2-6FFDCEA3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7" b="77827"/>
          <a:stretch/>
        </p:blipFill>
        <p:spPr>
          <a:xfrm>
            <a:off x="322729" y="3556001"/>
            <a:ext cx="7485529" cy="83483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95520" y="2571750"/>
            <a:ext cx="456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we no longer specify the trial duration: trial lasts until the participant responds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2EE81-E8FA-7E4A-89EE-F3E1FA5638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805082" y="3218081"/>
            <a:ext cx="1572631" cy="5470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0B580-59E6-EE45-B8E9-AB65A5D2B35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99533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20B8D9-F059-9344-A6AE-2BC48C5420B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38919" y="3218081"/>
            <a:ext cx="2038794" cy="83483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7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Confirm trial: going to do this slightly differently and make them click on a button showing the label they just selected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E4F3A0-DC30-7849-997D-224FACA8675D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4263570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81794" y="2571750"/>
            <a:ext cx="4234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 build the timeline (i.e. when the experiment is loaded), we don’t know what the confirmation label will be!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98815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51412" y="3495080"/>
            <a:ext cx="2347403" cy="65557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190DA2-FAD4-8148-A81D-7BD1D23F21B6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65487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1C6E-035C-984D-A860-8111B66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teaching yourself </a:t>
            </a:r>
            <a:r>
              <a:rPr lang="en-US" dirty="0" err="1"/>
              <a:t>jsPsych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5790-CD91-6845-A75D-8BF46789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My course</a:t>
            </a:r>
          </a:p>
          <a:p>
            <a:pPr lvl="1"/>
            <a:r>
              <a:rPr lang="en-US" dirty="0"/>
              <a:t>2020 version: </a:t>
            </a:r>
            <a:r>
              <a:rPr lang="en-US" dirty="0">
                <a:hlinkClick r:id="rId2"/>
              </a:rPr>
              <a:t>https://kennysmithed.github.io/oels2020/</a:t>
            </a:r>
            <a:r>
              <a:rPr lang="en-US" dirty="0"/>
              <a:t> (NB uses older version of </a:t>
            </a:r>
            <a:r>
              <a:rPr lang="en-US" dirty="0" err="1"/>
              <a:t>jsPsych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2021 version (ongoing!): </a:t>
            </a:r>
            <a:r>
              <a:rPr lang="en-US" dirty="0">
                <a:hlinkClick r:id="rId3"/>
              </a:rPr>
              <a:t>https://kennysmithed.github.io/oels2021/</a:t>
            </a:r>
            <a:r>
              <a:rPr lang="en-US" dirty="0"/>
              <a:t> </a:t>
            </a:r>
          </a:p>
          <a:p>
            <a:r>
              <a:rPr lang="en-US" dirty="0"/>
              <a:t>These tutorial materials: </a:t>
            </a:r>
            <a:r>
              <a:rPr lang="en-US" dirty="0">
                <a:hlinkClick r:id="rId4"/>
              </a:rPr>
              <a:t>https://github.com/kennysmithed/evwall_talsmith</a:t>
            </a:r>
            <a:r>
              <a:rPr lang="en-US" dirty="0"/>
              <a:t> </a:t>
            </a:r>
          </a:p>
          <a:p>
            <a:r>
              <a:rPr lang="en-US" dirty="0"/>
              <a:t>The main </a:t>
            </a:r>
            <a:r>
              <a:rPr lang="en-US" dirty="0" err="1"/>
              <a:t>jsPsych</a:t>
            </a:r>
            <a:r>
              <a:rPr lang="en-US" dirty="0"/>
              <a:t> webpage: </a:t>
            </a:r>
            <a:r>
              <a:rPr lang="en-US" dirty="0">
                <a:hlinkClick r:id="rId5"/>
              </a:rPr>
              <a:t>https://www.jspsych.org</a:t>
            </a:r>
            <a:r>
              <a:rPr lang="en-US" dirty="0"/>
              <a:t> </a:t>
            </a:r>
          </a:p>
          <a:p>
            <a:r>
              <a:rPr lang="en-US" dirty="0"/>
              <a:t>Josh de Leeuw’s tutorials at Moving Research Online workshop, 2020: </a:t>
            </a:r>
            <a:r>
              <a:rPr lang="en-US" dirty="0">
                <a:hlinkClick r:id="rId6"/>
              </a:rPr>
              <a:t>https://www.movingresearchonline.info</a:t>
            </a:r>
            <a:endParaRPr lang="en-US" dirty="0"/>
          </a:p>
          <a:p>
            <a:r>
              <a:rPr lang="en-US" dirty="0" err="1"/>
              <a:t>jsPsych</a:t>
            </a:r>
            <a:r>
              <a:rPr lang="en-US" dirty="0"/>
              <a:t> discussion forum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https://github.com/jspsych/jsPsych/discussions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78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But by the time this trial starts, we can retrieve it…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45027" y="2203068"/>
            <a:ext cx="216502" cy="36868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949388" y="3218081"/>
            <a:ext cx="2795639" cy="109394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C63F81-FD6C-AC43-A015-DA0B86B66BB3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293697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628006" y="2571750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…by consulting the data generated by the immediately preceding trial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32612" y="1757082"/>
            <a:ext cx="312415" cy="81466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38165" y="3218081"/>
            <a:ext cx="706862" cy="12822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F748A0C-5D1F-A347-983F-3CE6B98584DE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359242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3995559" y="2661397"/>
            <a:ext cx="48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That will be the label for our confirmation button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3131B-01E9-754B-9247-07F437343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31" r="1472" b="39175"/>
          <a:stretch/>
        </p:blipFill>
        <p:spPr>
          <a:xfrm>
            <a:off x="134470" y="3534876"/>
            <a:ext cx="9009530" cy="14003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4BC57-D931-D547-AAC2-3E084F2321F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34755" y="3030729"/>
            <a:ext cx="1800554" cy="1744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1FBACF-6955-AE46-B9EA-9E9DE1152A34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1622612"/>
            <a:ext cx="339309" cy="103878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93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6" y="2914666"/>
            <a:ext cx="495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Post-confirmation display looks like a training trial…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542885" y="2008094"/>
            <a:ext cx="422691" cy="9065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02941" y="3283998"/>
            <a:ext cx="939944" cy="58875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41F97E-4EFC-B542-8FD7-5D1657A91607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</p:spTree>
    <p:extLst>
      <p:ext uri="{BB962C8B-B14F-4D97-AF65-F5344CB8AC3E}">
        <p14:creationId xmlns:p14="http://schemas.microsoft.com/office/powerpoint/2010/main" val="62195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/>
          <a:stretch/>
        </p:blipFill>
        <p:spPr>
          <a:xfrm>
            <a:off x="4572000" y="368300"/>
            <a:ext cx="4234042" cy="20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0DBCC-B38A-8446-AEEB-F43E1A533CCF}"/>
              </a:ext>
            </a:extLst>
          </p:cNvPr>
          <p:cNvSpPr txBox="1"/>
          <p:nvPr/>
        </p:nvSpPr>
        <p:spPr>
          <a:xfrm>
            <a:off x="4067277" y="2914666"/>
            <a:ext cx="423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…except we use the same trick to get the prompt from their previous trial 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0F39B-3F5B-7B4B-8B97-E520E9918F0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941294"/>
            <a:ext cx="673702" cy="197337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B9B8B4-E559-734E-8D50-69218DF5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3667453"/>
            <a:ext cx="9144000" cy="13467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C9907-5091-BE43-BDE9-A6E45DA7468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429000" y="3560997"/>
            <a:ext cx="2755298" cy="11365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4C76CF-E83A-7744-A226-0D98F48D038A}"/>
              </a:ext>
            </a:extLst>
          </p:cNvPr>
          <p:cNvSpPr/>
          <p:nvPr/>
        </p:nvSpPr>
        <p:spPr>
          <a:xfrm>
            <a:off x="5745018" y="1468582"/>
            <a:ext cx="711200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latin typeface="Helvetica" pitchFamily="2" charset="0"/>
              </a:rPr>
              <a:t>dap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50D19-C65E-714D-B779-3F147DB4B66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184298" y="1640542"/>
            <a:ext cx="152400" cy="127412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0A8AF-D851-B44C-B514-2CD0324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307"/>
            <a:ext cx="7043012" cy="50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8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451874" y="3054165"/>
            <a:ext cx="193754" cy="4637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90B66A-682C-254A-955C-1E644557F476}"/>
              </a:ext>
            </a:extLst>
          </p:cNvPr>
          <p:cNvSpPr txBox="1"/>
          <p:nvPr/>
        </p:nvSpPr>
        <p:spPr>
          <a:xfrm>
            <a:off x="1074855" y="2130835"/>
            <a:ext cx="314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an html-button-response plugin to show formatted text and get them to click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8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97000" y="3003965"/>
            <a:ext cx="1910059" cy="79333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1505801" y="1803636"/>
            <a:ext cx="360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“stimulus” is the text that will appear on the screen.</a:t>
            </a:r>
          </a:p>
          <a:p>
            <a:r>
              <a:rPr lang="en-US" dirty="0">
                <a:solidFill>
                  <a:srgbClr val="0070C0"/>
                </a:solidFill>
              </a:rPr>
              <a:t>(I have added some formatting to make it look nice)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FEDB-805B-D34F-A25D-ADB5B984CE4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07059" y="1685365"/>
            <a:ext cx="2026941" cy="1182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9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45BD6-216C-DD42-9909-C836D3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" y="3249243"/>
            <a:ext cx="9123345" cy="18572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816B50-0599-1F4A-BB69-03380A17503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26776" y="3105298"/>
            <a:ext cx="3321289" cy="161013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2B25E0-6D52-1E44-B9B8-56D109E2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317" y="36972"/>
            <a:ext cx="4117394" cy="296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1D29E-A8B6-F347-8C8B-8F88767419FF}"/>
              </a:ext>
            </a:extLst>
          </p:cNvPr>
          <p:cNvSpPr txBox="1"/>
          <p:nvPr/>
        </p:nvSpPr>
        <p:spPr>
          <a:xfrm>
            <a:off x="2052648" y="2735966"/>
            <a:ext cx="519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Here there is only one choice, which is to consent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EC020-932B-0E49-AF19-99F42E64851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48065" y="1963271"/>
            <a:ext cx="2129253" cy="772695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2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 Block Creator Pack Pieces Mixed Variety Of Set Pieces image 0">
            <a:extLst>
              <a:ext uri="{FF2B5EF4-FFF2-40B4-BE49-F238E27FC236}">
                <a16:creationId xmlns:a16="http://schemas.microsoft.com/office/drawing/2014/main" id="{BE0F4CF4-150C-5347-AE71-557FE424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017"/>
            <a:ext cx="9168342" cy="63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83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88D4C-AFEB-D74E-943D-3B797F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2" y="0"/>
            <a:ext cx="71872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D71F-B2F2-C343-896B-5BA46F3E1969}"/>
              </a:ext>
            </a:extLst>
          </p:cNvPr>
          <p:cNvSpPr txBox="1"/>
          <p:nvPr/>
        </p:nvSpPr>
        <p:spPr>
          <a:xfrm>
            <a:off x="4452948" y="1935718"/>
            <a:ext cx="35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survey-html-form allows you to collect various kinds</a:t>
            </a:r>
          </a:p>
          <a:p>
            <a:r>
              <a:rPr lang="en-US" dirty="0">
                <a:solidFill>
                  <a:srgbClr val="0070C0"/>
                </a:solidFill>
              </a:rPr>
              <a:t>of responses on a single screen</a:t>
            </a:r>
          </a:p>
        </p:txBody>
      </p:sp>
    </p:spTree>
    <p:extLst>
      <p:ext uri="{BB962C8B-B14F-4D97-AF65-F5344CB8AC3E}">
        <p14:creationId xmlns:p14="http://schemas.microsoft.com/office/powerpoint/2010/main" val="417859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ferdinand_etal_2019/fks19.html</a:t>
            </a:r>
          </a:p>
        </p:txBody>
      </p:sp>
    </p:spTree>
    <p:extLst>
      <p:ext uri="{BB962C8B-B14F-4D97-AF65-F5344CB8AC3E}">
        <p14:creationId xmlns:p14="http://schemas.microsoft.com/office/powerpoint/2010/main" val="97802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involving audio stimuli and keyboard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77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Gomez, R. L. &amp; </a:t>
            </a:r>
            <a:r>
              <a:rPr lang="en-US" dirty="0" err="1"/>
              <a:t>Gerken</a:t>
            </a:r>
            <a:r>
              <a:rPr lang="en-US" dirty="0"/>
              <a:t>, L. (1999) Artificial grammar learning by 1-year-olds leads to specific and abstract knowledge. </a:t>
            </a:r>
            <a:r>
              <a:rPr lang="en-US" i="1" dirty="0"/>
              <a:t>Cognition, 70, </a:t>
            </a:r>
            <a:r>
              <a:rPr lang="en-US" dirty="0"/>
              <a:t>109-135.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BA6A-4C85-654B-859A-4EA84A9F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1986658"/>
            <a:ext cx="2679700" cy="2019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32AC8-5C3D-2648-8837-C7F0ECBCD0D6}"/>
              </a:ext>
            </a:extLst>
          </p:cNvPr>
          <p:cNvSpPr txBox="1">
            <a:spLocks/>
          </p:cNvSpPr>
          <p:nvPr/>
        </p:nvSpPr>
        <p:spPr>
          <a:xfrm>
            <a:off x="628650" y="2117131"/>
            <a:ext cx="5283200" cy="1758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participants implicitly learn an underlying grammar from presentation of positive examples, and subsequently differentiate between strings generated by / not generated by that grammar?</a:t>
            </a:r>
          </a:p>
          <a:p>
            <a:r>
              <a:rPr lang="en-US" dirty="0"/>
              <a:t>Standard paradigm in the artificial grammar learning literature, e.g. </a:t>
            </a:r>
            <a:r>
              <a:rPr lang="en-US" dirty="0" err="1"/>
              <a:t>Reber</a:t>
            </a:r>
            <a:r>
              <a:rPr lang="en-US" dirty="0"/>
              <a:t>, 1967, 1989; Wilson et al., 2015;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C31581-DA5E-B44F-9FA2-2D7466B956C5}"/>
              </a:ext>
            </a:extLst>
          </p:cNvPr>
          <p:cNvSpPr txBox="1">
            <a:spLocks/>
          </p:cNvSpPr>
          <p:nvPr/>
        </p:nvSpPr>
        <p:spPr>
          <a:xfrm>
            <a:off x="628650" y="4005958"/>
            <a:ext cx="7886700" cy="863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audio-keyboard-response</a:t>
            </a:r>
            <a:r>
              <a:rPr lang="en-US" dirty="0"/>
              <a:t> plugin to present word sequences during training (NB no response required)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html-keyboard-response</a:t>
            </a:r>
            <a:r>
              <a:rPr lang="en-US"/>
              <a:t> </a:t>
            </a:r>
            <a:r>
              <a:rPr lang="en-US" dirty="0"/>
              <a:t>plugin to obtain yes/no responses on test trials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gomez_gerken_1999/gg99.html</a:t>
            </a:r>
          </a:p>
        </p:txBody>
      </p:sp>
    </p:spTree>
    <p:extLst>
      <p:ext uri="{BB962C8B-B14F-4D97-AF65-F5344CB8AC3E}">
        <p14:creationId xmlns:p14="http://schemas.microsoft.com/office/powerpoint/2010/main" val="174346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1D0ED-4585-2741-8562-6EBD1DAB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76" y="1348396"/>
            <a:ext cx="5981950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Previous examples were quite easy to achieve using existing plugins</a:t>
            </a:r>
          </a:p>
          <a:p>
            <a:pPr marL="0" indent="0">
              <a:buNone/>
            </a:pPr>
            <a:r>
              <a:rPr lang="en-US" dirty="0"/>
              <a:t>But what if there isn’t a plugin that does exactly what you want? E.g. image </a:t>
            </a:r>
            <a:r>
              <a:rPr lang="en-US" b="1" dirty="0"/>
              <a:t>and</a:t>
            </a:r>
            <a:r>
              <a:rPr lang="en-US" dirty="0"/>
              <a:t> audio on a single trial</a:t>
            </a:r>
          </a:p>
          <a:p>
            <a:pPr marL="0" indent="0">
              <a:buNone/>
            </a:pPr>
            <a:r>
              <a:rPr lang="en-US" dirty="0"/>
              <a:t>Two options:</a:t>
            </a:r>
          </a:p>
          <a:p>
            <a:r>
              <a:rPr lang="en-US" dirty="0"/>
              <a:t>Smuggle in images to the prompt on an audio-button-response trial, or smuggle in audio to the prompt on an image-button response trial</a:t>
            </a:r>
          </a:p>
          <a:p>
            <a:r>
              <a:rPr lang="en-US" dirty="0"/>
              <a:t>Edit the plugin to produce a custom plugin, e.g. an image-audio-button-response plugin!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25C7D7-CC60-2F4A-8619-AF42AAA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75036" y="760164"/>
              <a:ext cx="1098204" cy="7271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3F083-7E68-E743-956D-3A2C9BBE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632" b="15632"/>
            <a:stretch/>
          </p:blipFill>
          <p:spPr>
            <a:xfrm>
              <a:off x="1185722" y="2983967"/>
              <a:ext cx="1098204" cy="727114"/>
            </a:xfrm>
            <a:prstGeom prst="rect">
              <a:avLst/>
            </a:prstGeom>
          </p:spPr>
        </p:pic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9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221C-A10C-4749-BA9E-7CBFA78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unexpected challenge: multimodal stimuli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EFB39D-A8A2-A54D-8B14-B99CACCB5B26}"/>
              </a:ext>
            </a:extLst>
          </p:cNvPr>
          <p:cNvGrpSpPr/>
          <p:nvPr/>
        </p:nvGrpSpPr>
        <p:grpSpPr>
          <a:xfrm>
            <a:off x="6605767" y="1131414"/>
            <a:ext cx="2538233" cy="4012086"/>
            <a:chOff x="638977" y="484742"/>
            <a:chExt cx="2894338" cy="44067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7F644-74E9-9B41-B7BB-2AACA6A6E9FD}"/>
                </a:ext>
              </a:extLst>
            </p:cNvPr>
            <p:cNvSpPr/>
            <p:nvPr/>
          </p:nvSpPr>
          <p:spPr>
            <a:xfrm>
              <a:off x="638978" y="484742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C4EDFF-00A7-644A-946D-5A0E903E2F97}"/>
                </a:ext>
              </a:extLst>
            </p:cNvPr>
            <p:cNvSpPr/>
            <p:nvPr/>
          </p:nvSpPr>
          <p:spPr>
            <a:xfrm>
              <a:off x="969485" y="1707614"/>
              <a:ext cx="1509311" cy="275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Click to listen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D42D8-5A8A-CA4E-BE99-033D9301F660}"/>
                </a:ext>
              </a:extLst>
            </p:cNvPr>
            <p:cNvSpPr/>
            <p:nvPr/>
          </p:nvSpPr>
          <p:spPr>
            <a:xfrm>
              <a:off x="638977" y="2688114"/>
              <a:ext cx="2170323" cy="16194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ound Medium with solid fill">
              <a:extLst>
                <a:ext uri="{FF2B5EF4-FFF2-40B4-BE49-F238E27FC236}">
                  <a16:creationId xmlns:a16="http://schemas.microsoft.com/office/drawing/2014/main" id="{51C154D6-521F-EB4B-9920-FD8A758C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9300" y="2571750"/>
              <a:ext cx="724015" cy="724015"/>
            </a:xfrm>
            <a:prstGeom prst="rect">
              <a:avLst/>
            </a:prstGeom>
          </p:spPr>
        </p:pic>
        <p:pic>
          <p:nvPicPr>
            <p:cNvPr id="19" name="Graphic 18" descr="Cursor with solid fill">
              <a:extLst>
                <a:ext uri="{FF2B5EF4-FFF2-40B4-BE49-F238E27FC236}">
                  <a16:creationId xmlns:a16="http://schemas.microsoft.com/office/drawing/2014/main" id="{C678E02E-9E55-E242-ACAC-B390D22B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6346" y="1839816"/>
              <a:ext cx="457200" cy="4572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FA633C-077B-804C-9C02-FD3A8F6C18CD}"/>
                </a:ext>
              </a:extLst>
            </p:cNvPr>
            <p:cNvCxnSpPr/>
            <p:nvPr/>
          </p:nvCxnSpPr>
          <p:spPr>
            <a:xfrm>
              <a:off x="1758549" y="2104222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8964567-2F3B-F74B-B95D-64C4B9EA262F}"/>
                </a:ext>
              </a:extLst>
            </p:cNvPr>
            <p:cNvCxnSpPr/>
            <p:nvPr/>
          </p:nvCxnSpPr>
          <p:spPr>
            <a:xfrm>
              <a:off x="1724138" y="4307594"/>
              <a:ext cx="0" cy="58389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F110081-DB5C-5247-A5B2-7BBA2FF3E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803400"/>
            <a:ext cx="5614003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934237-5A94-5049-83F4-1ECFE343F7FD}"/>
              </a:ext>
            </a:extLst>
          </p:cNvPr>
          <p:cNvSpPr/>
          <p:nvPr/>
        </p:nvSpPr>
        <p:spPr>
          <a:xfrm>
            <a:off x="2819399" y="2952206"/>
            <a:ext cx="3539187" cy="56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002512-26CB-D346-BE8F-DE98B6B13A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75872" y="1382170"/>
            <a:ext cx="963086" cy="66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F14CD-ED3A-C84E-AAE5-3C33916C47C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32" b="15632"/>
          <a:stretch/>
        </p:blipFill>
        <p:spPr>
          <a:xfrm>
            <a:off x="7085243" y="3406814"/>
            <a:ext cx="963086" cy="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/>
          <a:lstStyle/>
          <a:p>
            <a:r>
              <a:rPr lang="en-US" dirty="0"/>
              <a:t>Demo – martin_white_2021/mw21.html</a:t>
            </a:r>
          </a:p>
        </p:txBody>
      </p:sp>
    </p:spTree>
    <p:extLst>
      <p:ext uri="{BB962C8B-B14F-4D97-AF65-F5344CB8AC3E}">
        <p14:creationId xmlns:p14="http://schemas.microsoft.com/office/powerpoint/2010/main" val="70605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things you will want to know how 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  <a:p>
            <a:r>
              <a:rPr lang="en-US" dirty="0"/>
              <a:t>Preloading stimuli</a:t>
            </a:r>
          </a:p>
          <a:p>
            <a:r>
              <a:rPr lang="en-US" dirty="0"/>
              <a:t>Saving data</a:t>
            </a:r>
          </a:p>
          <a:p>
            <a:r>
              <a:rPr lang="en-US" dirty="0"/>
              <a:t>Recording audio responses</a:t>
            </a:r>
          </a:p>
          <a:p>
            <a:r>
              <a:rPr lang="en-US" dirty="0"/>
              <a:t>Reading in trial lists</a:t>
            </a:r>
          </a:p>
          <a:p>
            <a:r>
              <a:rPr lang="en-US" dirty="0"/>
              <a:t>Contingent progression</a:t>
            </a:r>
          </a:p>
        </p:txBody>
      </p:sp>
    </p:spTree>
    <p:extLst>
      <p:ext uri="{BB962C8B-B14F-4D97-AF65-F5344CB8AC3E}">
        <p14:creationId xmlns:p14="http://schemas.microsoft.com/office/powerpoint/2010/main" val="119610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B923-CC3E-7D48-BD74-BBB0AAC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assignment to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3289D-E172-CF49-928E-01BC21CF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7620"/>
            <a:ext cx="8574956" cy="21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random_assignment.html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4C78-BFFC-9244-8242-D3112C35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E4BC-3A54-0544-B676-867FFD31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Plugins:</a:t>
            </a:r>
            <a:r>
              <a:rPr lang="en-US" dirty="0"/>
              <a:t> basic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Timeline:</a:t>
            </a:r>
            <a:r>
              <a:rPr lang="en-US" dirty="0"/>
              <a:t> a sequence of those building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A4F5-E036-344A-9254-0DB56657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0" y="1785084"/>
            <a:ext cx="7920000" cy="1215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EEC6F-F537-7A42-AE55-BD6A1634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75859"/>
            <a:ext cx="7791450" cy="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9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Preloading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1482"/>
            <a:ext cx="7886700" cy="11072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Downloading images, sound files </a:t>
            </a:r>
            <a:r>
              <a:rPr lang="en-US" dirty="0" err="1"/>
              <a:t>etc</a:t>
            </a:r>
            <a:r>
              <a:rPr lang="en-US" dirty="0"/>
              <a:t> takes an unpredictable amount of time.</a:t>
            </a:r>
          </a:p>
          <a:p>
            <a:r>
              <a:rPr lang="en-US" dirty="0"/>
              <a:t>Trial durations ignore the time taken to download</a:t>
            </a:r>
          </a:p>
          <a:p>
            <a:r>
              <a:rPr lang="en-US" dirty="0"/>
              <a:t>And beware: if you are testing your code, your browser might already have loaded and cached the stimuli, so you won’t notice the lag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23F6D-B8AF-794F-8EF0-26ADD56D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09" y="2667001"/>
            <a:ext cx="2916891" cy="8699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E3643-50C1-B64A-B189-166737853449}"/>
              </a:ext>
            </a:extLst>
          </p:cNvPr>
          <p:cNvSpPr txBox="1">
            <a:spLocks/>
          </p:cNvSpPr>
          <p:nvPr/>
        </p:nvSpPr>
        <p:spPr>
          <a:xfrm>
            <a:off x="628650" y="2178350"/>
            <a:ext cx="4969809" cy="19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solution: preloading</a:t>
            </a:r>
          </a:p>
          <a:p>
            <a:r>
              <a:rPr lang="en-US" sz="1900" dirty="0"/>
              <a:t>Requires you to use the </a:t>
            </a:r>
            <a:r>
              <a:rPr lang="en-US" sz="1900" b="1" dirty="0"/>
              <a:t>preload</a:t>
            </a:r>
            <a:r>
              <a:rPr lang="en-US" sz="1900" dirty="0"/>
              <a:t> plugin</a:t>
            </a:r>
          </a:p>
          <a:p>
            <a:r>
              <a:rPr lang="en-US" sz="1900" dirty="0"/>
              <a:t>Certain plugins mark parameters (e.g. stimuli) for automatic preloading by the preload plugin</a:t>
            </a:r>
          </a:p>
          <a:p>
            <a:r>
              <a:rPr lang="en-US" sz="1900" dirty="0"/>
              <a:t>You can add everything else to a manual preload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2C18B2-22A4-404C-A3B2-E5AA8ABCAE52}"/>
              </a:ext>
            </a:extLst>
          </p:cNvPr>
          <p:cNvSpPr txBox="1">
            <a:spLocks/>
          </p:cNvSpPr>
          <p:nvPr/>
        </p:nvSpPr>
        <p:spPr>
          <a:xfrm>
            <a:off x="628650" y="4107757"/>
            <a:ext cx="7886700" cy="869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See </a:t>
            </a:r>
            <a:r>
              <a:rPr lang="en-US" sz="1800" dirty="0" err="1"/>
              <a:t>jsPsych</a:t>
            </a:r>
            <a:r>
              <a:rPr lang="en-US" sz="1800" dirty="0"/>
              <a:t> pages on preloading: </a:t>
            </a:r>
            <a:r>
              <a:rPr lang="en-US" sz="1800" dirty="0">
                <a:hlinkClick r:id="rId3"/>
              </a:rPr>
              <a:t>https://www.jspsych.org/overview/media-preloading/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6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917C-8384-3540-B5E6-8395E715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AF01-C685-2447-B781-F144DBF6A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need to save data on your server, not on the participant’s computer!</a:t>
            </a:r>
          </a:p>
          <a:p>
            <a:pPr marL="0" indent="0">
              <a:buNone/>
            </a:pPr>
            <a:r>
              <a:rPr lang="en-US" dirty="0"/>
              <a:t>Requires a bit of extra infrastructure: PHP script to write data to server (and a server that can run PHP)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See e.g.</a:t>
            </a:r>
          </a:p>
          <a:p>
            <a:r>
              <a:rPr lang="en-US" dirty="0" err="1"/>
              <a:t>jsPsych</a:t>
            </a:r>
            <a:r>
              <a:rPr lang="en-US" dirty="0"/>
              <a:t> pages on data: </a:t>
            </a:r>
            <a:r>
              <a:rPr lang="en-US" dirty="0">
                <a:hlinkClick r:id="rId2"/>
              </a:rPr>
              <a:t>https://www.jspsych.org/overview/data/</a:t>
            </a:r>
            <a:endParaRPr lang="en-US" dirty="0"/>
          </a:p>
          <a:p>
            <a:r>
              <a:rPr lang="en-US" dirty="0"/>
              <a:t>Week 6+ of my course (e.g. </a:t>
            </a:r>
            <a:r>
              <a:rPr lang="en-US" dirty="0">
                <a:hlinkClick r:id="rId3"/>
              </a:rPr>
              <a:t>https://kennysmithed.github.io/oels2020/oels_practical_wk6.html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You can save data at the end of the experiment or after every trial</a:t>
            </a:r>
          </a:p>
          <a:p>
            <a:r>
              <a:rPr lang="en-US" b="1" dirty="0"/>
              <a:t>Do trial-by-trial if you can!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audio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Accessing a participants’ microphone (and camera!) is quite straightforward</a:t>
            </a:r>
          </a:p>
          <a:p>
            <a:r>
              <a:rPr lang="en-US" dirty="0"/>
              <a:t>Although they have to approve, so you need to warn them you will request access</a:t>
            </a:r>
          </a:p>
          <a:p>
            <a:pPr marL="0" indent="0">
              <a:buNone/>
            </a:pPr>
            <a:r>
              <a:rPr lang="en-US" dirty="0"/>
              <a:t>Recording audio data involves a little bit of extra work</a:t>
            </a:r>
          </a:p>
          <a:p>
            <a:r>
              <a:rPr lang="en-US" dirty="0"/>
              <a:t>Another PHP script to save the audio data to your server</a:t>
            </a:r>
          </a:p>
          <a:p>
            <a:r>
              <a:rPr lang="en-US" dirty="0"/>
              <a:t>See week 8 of my course: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quality varies, and sometimes the quality degrades, but you get decent audio from 95%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17753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trial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usually generate trial lists on the fly in the experiment code</a:t>
            </a:r>
          </a:p>
          <a:p>
            <a:r>
              <a:rPr lang="en-US" dirty="0"/>
              <a:t>e.g. using a </a:t>
            </a:r>
            <a:r>
              <a:rPr lang="en-US" dirty="0" err="1"/>
              <a:t>jsPsych.randomization.repeat</a:t>
            </a:r>
            <a:r>
              <a:rPr lang="en-US" dirty="0"/>
              <a:t>, or a for-loop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If you prefer to have the trial list in a separate file on the server, that’s possible too</a:t>
            </a:r>
          </a:p>
          <a:p>
            <a:r>
              <a:rPr lang="en-US" dirty="0"/>
              <a:t>Reading in CSV files is slightly tricky because it involves a delay in accessing a file on the server (you have to force the browser to wait until the trial list is loaded)</a:t>
            </a:r>
          </a:p>
          <a:p>
            <a:r>
              <a:rPr lang="en-US" dirty="0"/>
              <a:t>See weeks 8-10 of my course (</a:t>
            </a:r>
            <a:r>
              <a:rPr lang="en-US" dirty="0">
                <a:hlinkClick r:id="rId2"/>
              </a:rPr>
              <a:t>https://kennysmithed.github.io/oels2020/oels_practical_wk8.html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54CC9-FEEA-B341-A79D-CE83573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Contingent progression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77368-A411-734E-A30E-55BB6F08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6448"/>
            <a:ext cx="7886700" cy="3845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to be able to control who progresses beyond a certain point in your experiment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https://www.jspsych.org/overview/timeline/#conditional-timelines</a:t>
            </a:r>
            <a:r>
              <a:rPr lang="en-US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3DE10-2C1E-F14B-A31D-837BE599437B}"/>
              </a:ext>
            </a:extLst>
          </p:cNvPr>
          <p:cNvGrpSpPr/>
          <p:nvPr/>
        </p:nvGrpSpPr>
        <p:grpSpPr>
          <a:xfrm>
            <a:off x="2641112" y="1633286"/>
            <a:ext cx="5324030" cy="2556073"/>
            <a:chOff x="4048570" y="1969889"/>
            <a:chExt cx="5324030" cy="2556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00B33-A9EC-BB46-877A-71F11AAA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51"/>
            <a:stretch/>
          </p:blipFill>
          <p:spPr>
            <a:xfrm>
              <a:off x="4048570" y="1969889"/>
              <a:ext cx="5095430" cy="185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4D817-07FC-5247-B7C8-077D6D49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331"/>
            <a:stretch/>
          </p:blipFill>
          <p:spPr>
            <a:xfrm>
              <a:off x="4277170" y="3822897"/>
              <a:ext cx="5095430" cy="7030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5F8E98-8605-D54E-99AE-8A9AD3ED7353}"/>
              </a:ext>
            </a:extLst>
          </p:cNvPr>
          <p:cNvSpPr txBox="1"/>
          <p:nvPr/>
        </p:nvSpPr>
        <p:spPr>
          <a:xfrm>
            <a:off x="5440785" y="3933131"/>
            <a:ext cx="238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(Martin &amp; White, 2021, p. 229-230)</a:t>
            </a:r>
          </a:p>
        </p:txBody>
      </p:sp>
    </p:spTree>
    <p:extLst>
      <p:ext uri="{BB962C8B-B14F-4D97-AF65-F5344CB8AC3E}">
        <p14:creationId xmlns:p14="http://schemas.microsoft.com/office/powerpoint/2010/main" val="2961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5D7C-4D7A-404F-8631-FADCA47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8" y="207466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</a:t>
            </a:r>
            <a:r>
              <a:rPr lang="en-US" dirty="0" err="1"/>
              <a:t>other_examples</a:t>
            </a:r>
            <a:r>
              <a:rPr lang="en-US" dirty="0"/>
              <a:t>/</a:t>
            </a:r>
            <a:r>
              <a:rPr lang="en-US" dirty="0" err="1"/>
              <a:t>contingent_progression.html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5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2757-8F1F-AB4F-88E3-BF489CA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platforms are available!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87306363-B7B5-4D44-9E3B-D9B9CEB7EEDC}"/>
              </a:ext>
            </a:extLst>
          </p:cNvPr>
          <p:cNvSpPr/>
          <p:nvPr/>
        </p:nvSpPr>
        <p:spPr>
          <a:xfrm>
            <a:off x="482600" y="2133600"/>
            <a:ext cx="8032750" cy="1879600"/>
          </a:xfrm>
          <a:prstGeom prst="leftRightArrow">
            <a:avLst>
              <a:gd name="adj1" fmla="val 50000"/>
              <a:gd name="adj2" fmla="val 2027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BE48-6497-B548-B160-5D3560CFF795}"/>
              </a:ext>
            </a:extLst>
          </p:cNvPr>
          <p:cNvSpPr txBox="1"/>
          <p:nvPr/>
        </p:nvSpPr>
        <p:spPr>
          <a:xfrm>
            <a:off x="368300" y="16129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Flexible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0A853-C6F6-7B48-AB74-B6881B4B53AA}"/>
              </a:ext>
            </a:extLst>
          </p:cNvPr>
          <p:cNvSpPr txBox="1"/>
          <p:nvPr/>
        </p:nvSpPr>
        <p:spPr>
          <a:xfrm>
            <a:off x="368300" y="4013200"/>
            <a:ext cx="116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Difficult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8C2C-0795-E544-9FC6-4294FF9D25C1}"/>
              </a:ext>
            </a:extLst>
          </p:cNvPr>
          <p:cNvSpPr txBox="1"/>
          <p:nvPr/>
        </p:nvSpPr>
        <p:spPr>
          <a:xfrm>
            <a:off x="7593944" y="1612900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7F19-9A11-A249-B7AE-4AD210759F84}"/>
              </a:ext>
            </a:extLst>
          </p:cNvPr>
          <p:cNvSpPr txBox="1"/>
          <p:nvPr/>
        </p:nvSpPr>
        <p:spPr>
          <a:xfrm>
            <a:off x="7921918" y="4013200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A7914-32F3-8745-A440-9C6D68238DF3}"/>
              </a:ext>
            </a:extLst>
          </p:cNvPr>
          <p:cNvSpPr txBox="1"/>
          <p:nvPr/>
        </p:nvSpPr>
        <p:spPr>
          <a:xfrm>
            <a:off x="751866" y="2750234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</a:t>
            </a:r>
          </a:p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A0F1-A80E-0449-83D1-C77DB491E514}"/>
              </a:ext>
            </a:extLst>
          </p:cNvPr>
          <p:cNvSpPr txBox="1"/>
          <p:nvPr/>
        </p:nvSpPr>
        <p:spPr>
          <a:xfrm>
            <a:off x="7048762" y="2618769"/>
            <a:ext cx="116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</a:t>
            </a:r>
          </a:p>
          <a:p>
            <a:r>
              <a:rPr lang="en-US" dirty="0"/>
              <a:t>Gorilla</a:t>
            </a:r>
          </a:p>
          <a:p>
            <a:r>
              <a:rPr lang="en-US" dirty="0"/>
              <a:t>Psychopy3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A195-2E83-954F-B7E6-42668513663C}"/>
              </a:ext>
            </a:extLst>
          </p:cNvPr>
          <p:cNvSpPr txBox="1"/>
          <p:nvPr/>
        </p:nvSpPr>
        <p:spPr>
          <a:xfrm>
            <a:off x="4073762" y="2895768"/>
            <a:ext cx="85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jsPsych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8A49-905C-6B44-9E79-B93735E3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wide range of plugins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FD88-B2A4-BD46-BF5A-607E30A86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https://www.jspsych.org/plugins/list-of-plugins/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Building an experiment involves</a:t>
            </a:r>
          </a:p>
          <a:p>
            <a:r>
              <a:rPr lang="en-US" dirty="0"/>
              <a:t>Knowing how to use plugins</a:t>
            </a:r>
          </a:p>
          <a:p>
            <a:r>
              <a:rPr lang="en-US" dirty="0"/>
              <a:t>Figuring out how to piece them together</a:t>
            </a:r>
          </a:p>
          <a:p>
            <a:r>
              <a:rPr lang="en-US" dirty="0"/>
              <a:t>Some tiny bits of html and </a:t>
            </a:r>
            <a:r>
              <a:rPr lang="en-US" dirty="0" err="1"/>
              <a:t>javascript</a:t>
            </a:r>
            <a:r>
              <a:rPr lang="en-US" dirty="0"/>
              <a:t> to connect the plugins and make them do what you want</a:t>
            </a:r>
          </a:p>
          <a:p>
            <a:r>
              <a:rPr lang="en-US" dirty="0"/>
              <a:t>(Occasionally, and optionally, making your own plugin)</a:t>
            </a:r>
          </a:p>
          <a:p>
            <a:r>
              <a:rPr lang="en-US" b="1" dirty="0"/>
              <a:t>Massive reuse of code within and across experiments!</a:t>
            </a:r>
          </a:p>
        </p:txBody>
      </p:sp>
    </p:spTree>
    <p:extLst>
      <p:ext uri="{BB962C8B-B14F-4D97-AF65-F5344CB8AC3E}">
        <p14:creationId xmlns:p14="http://schemas.microsoft.com/office/powerpoint/2010/main" val="17138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3211-994D-2F43-9965-A2F08BD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components of artificial language learning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B9ED-66B9-6C4B-AFA6-2DC3A22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Consent and instructions</a:t>
            </a:r>
          </a:p>
          <a:p>
            <a:r>
              <a:rPr lang="en-US" dirty="0"/>
              <a:t>Minimally, some text + a button click</a:t>
            </a:r>
          </a:p>
          <a:p>
            <a:endParaRPr lang="en-US" sz="900" dirty="0"/>
          </a:p>
          <a:p>
            <a:pPr marL="0" indent="0">
              <a:buNone/>
            </a:pPr>
            <a:r>
              <a:rPr lang="en-US" dirty="0"/>
              <a:t>2. Training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Entirely passive, or </a:t>
            </a:r>
            <a:r>
              <a:rPr lang="en-US" b="1" dirty="0"/>
              <a:t>responses required to maintain engagement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3. Test</a:t>
            </a:r>
          </a:p>
          <a:p>
            <a:r>
              <a:rPr lang="en-US" dirty="0"/>
              <a:t>Stimuli can be images, text, sounds</a:t>
            </a:r>
          </a:p>
          <a:p>
            <a:r>
              <a:rPr lang="en-US" dirty="0"/>
              <a:t>Responses required: button clicks, key presses, spoken responses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4. Demographics/additional info</a:t>
            </a:r>
          </a:p>
          <a:p>
            <a:r>
              <a:rPr lang="en-US" dirty="0"/>
              <a:t>Radio buttons, drop-down menus, numbers, free-text comments,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238-1F33-934D-8B30-6326BAA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frequency-learning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71F7-A67F-0D48-BBB5-3E10BDA1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Ferdinand, V., Kirby, S., &amp; Smith, K. (2019). The cognitive roots of regularization in language. </a:t>
            </a:r>
            <a:r>
              <a:rPr lang="en-US" i="1" dirty="0"/>
              <a:t>Cognition, 184, </a:t>
            </a:r>
            <a:r>
              <a:rPr lang="en-US" dirty="0"/>
              <a:t>53-68.</a:t>
            </a:r>
          </a:p>
          <a:p>
            <a:pPr marL="0" indent="0">
              <a:buNone/>
            </a:pPr>
            <a:r>
              <a:rPr lang="en-US" dirty="0"/>
              <a:t>(Code: </a:t>
            </a:r>
            <a:r>
              <a:rPr lang="en-US" dirty="0">
                <a:hlinkClick r:id="rId2"/>
              </a:rPr>
              <a:t>https://kennysmithed.github.io/oels2020/oels_practical_wk6.html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Under what conditions do participants accurately track frequency distributions in their input, and when do they </a:t>
            </a:r>
            <a:r>
              <a:rPr lang="en-US" i="1" dirty="0"/>
              <a:t>regularize</a:t>
            </a:r>
            <a:r>
              <a:rPr lang="en-US" dirty="0"/>
              <a:t> (over-use frequent variants)?</a:t>
            </a:r>
          </a:p>
          <a:p>
            <a:r>
              <a:rPr lang="en-US" dirty="0"/>
              <a:t>Standard paradigm in the artificial language learning literature, e.g. Hudson Kam &amp; Newport, 2005; </a:t>
            </a:r>
            <a:r>
              <a:rPr lang="en-US" dirty="0" err="1"/>
              <a:t>Vouloumanos</a:t>
            </a:r>
            <a:r>
              <a:rPr lang="en-US" dirty="0"/>
              <a:t>, 2008; </a:t>
            </a:r>
            <a:r>
              <a:rPr lang="en-US" dirty="0" err="1"/>
              <a:t>Reali</a:t>
            </a:r>
            <a:r>
              <a:rPr lang="en-US" dirty="0"/>
              <a:t> &amp; Griffiths, 2009; Smith &amp; </a:t>
            </a:r>
            <a:r>
              <a:rPr lang="en-US" dirty="0" err="1"/>
              <a:t>Wonnacott</a:t>
            </a:r>
            <a:r>
              <a:rPr lang="en-US" dirty="0"/>
              <a:t>, 2010; Culbertson et al., 2012; …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dirty="0"/>
              <a:t>We were interested in effects of domain (linguistic vs non-linguistic stimuli) and demand (number of frequency distributions you have to track) </a:t>
            </a:r>
          </a:p>
        </p:txBody>
      </p:sp>
    </p:spTree>
    <p:extLst>
      <p:ext uri="{BB962C8B-B14F-4D97-AF65-F5344CB8AC3E}">
        <p14:creationId xmlns:p14="http://schemas.microsoft.com/office/powerpoint/2010/main" val="12785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43EBEE-223B-9B47-92D2-5730F475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37958" y="1739900"/>
            <a:ext cx="8468084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11731</TotalTime>
  <Words>1844</Words>
  <Application>Microsoft Macintosh PowerPoint</Application>
  <PresentationFormat>On-screen Show (16:9)</PresentationFormat>
  <Paragraphs>216</Paragraphs>
  <Slides>56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Helvetica</vt:lpstr>
      <vt:lpstr>Roboto</vt:lpstr>
      <vt:lpstr>Office Theme</vt:lpstr>
      <vt:lpstr>Building online experiments  using javascript and jsPsych</vt:lpstr>
      <vt:lpstr>Javascript and jsPsych</vt:lpstr>
      <vt:lpstr>Resources for teaching yourself jsPsych</vt:lpstr>
      <vt:lpstr>PowerPoint Presentation</vt:lpstr>
      <vt:lpstr>Plugins and timelines</vt:lpstr>
      <vt:lpstr>A wide range of plugins available</vt:lpstr>
      <vt:lpstr>Common components of artificial language learning experiments</vt:lpstr>
      <vt:lpstr>A simple frequency-learning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ferdinand_etal_2019/fks19.html</vt:lpstr>
      <vt:lpstr>An example involving audio stimuli and keyboard responses</vt:lpstr>
      <vt:lpstr>Demo – gomez_gerken_1999/gg99.html</vt:lpstr>
      <vt:lpstr>An unexpected challenge: multimodal stimuli</vt:lpstr>
      <vt:lpstr>An unexpected challenge: multimodal stimuli</vt:lpstr>
      <vt:lpstr>Demo – martin_white_2021/mw21.html</vt:lpstr>
      <vt:lpstr>Additional things you will want to know how to do</vt:lpstr>
      <vt:lpstr>Random assignment to conditions</vt:lpstr>
      <vt:lpstr>Demo – other_examples/random_assignment.html</vt:lpstr>
      <vt:lpstr>Preloading stimuli</vt:lpstr>
      <vt:lpstr>Saving data</vt:lpstr>
      <vt:lpstr>Recording audio responses</vt:lpstr>
      <vt:lpstr>Reading in trial lists</vt:lpstr>
      <vt:lpstr>Contingent progression</vt:lpstr>
      <vt:lpstr>Demo – other_examples/contingent_progression.html</vt:lpstr>
      <vt:lpstr>Other platforms are available!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Experiments for Language Scientists</dc:title>
  <dc:creator>SMITH Kenny</dc:creator>
  <cp:lastModifiedBy>SMITH Kenny</cp:lastModifiedBy>
  <cp:revision>175</cp:revision>
  <dcterms:created xsi:type="dcterms:W3CDTF">2021-09-13T12:47:36Z</dcterms:created>
  <dcterms:modified xsi:type="dcterms:W3CDTF">2021-10-05T14:49:24Z</dcterms:modified>
</cp:coreProperties>
</file>